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A1D3-A3E3-4379-9828-AADADAF3967C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21B3F-3890-4187-A5DF-0EC10ACA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1B3F-3890-4187-A5DF-0EC10ACAAE8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D706-B3FB-4B2D-B79C-32C7716A5A07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5B704-90D8-4669-B36B-4890D8EFF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6.jpe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../media/image11.jpeg" Type="http://schemas.openxmlformats.org/officeDocument/2006/relationships/image"/><Relationship Id="rId3" Target="../media/image6.jpeg" Type="http://schemas.openxmlformats.org/officeDocument/2006/relationships/image"/><Relationship Id="rId7" Target="../media/image10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16.jpeg" Type="http://schemas.openxmlformats.org/officeDocument/2006/relationships/image"/><Relationship Id="rId3" Target="../media/image2.jpeg" Type="http://schemas.openxmlformats.org/officeDocument/2006/relationships/image"/><Relationship Id="rId7" Target="../media/image15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4.jpeg" Type="http://schemas.openxmlformats.org/officeDocument/2006/relationships/image"/><Relationship Id="rId5" Target="../media/image13.jpeg" Type="http://schemas.openxmlformats.org/officeDocument/2006/relationships/image"/><Relationship Id="rId4" Target="../media/image12.jpe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3" Target="../media/image18.jpeg" Type="http://schemas.openxmlformats.org/officeDocument/2006/relationships/image"/><Relationship Id="rId7" Target="../media/image22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7" Target="../media/image28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7" Target="../media/image3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2.jpeg" Type="http://schemas.openxmlformats.org/officeDocument/2006/relationships/image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6">
                <a:lumMod val="40000"/>
                <a:lumOff val="60000"/>
              </a:schemeClr>
            </a:gs>
            <a:gs pos="80000">
              <a:schemeClr val="accent3">
                <a:lumMod val="20000"/>
                <a:lumOff val="80000"/>
              </a:schemeClr>
            </a:gs>
            <a:gs pos="80000">
              <a:schemeClr val="accent1">
                <a:lumMod val="20000"/>
                <a:lumOff val="8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26432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357826"/>
            <a:ext cx="6400800" cy="99535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Учитель-логопед  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r>
              <a:rPr lang="ru-RU" sz="2400" i="1" dirty="0" smtClean="0">
                <a:solidFill>
                  <a:srgbClr val="0070C0"/>
                </a:solidFill>
              </a:rPr>
              <a:t>Крылова </a:t>
            </a:r>
            <a:r>
              <a:rPr lang="ru-RU" sz="2400" i="1" dirty="0" smtClean="0">
                <a:solidFill>
                  <a:srgbClr val="0070C0"/>
                </a:solidFill>
              </a:rPr>
              <a:t>Елена Анатольевна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3786174" cy="2428892"/>
          </a:xfrm>
          <a:prstGeom prst="plaque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1357291" y="571480"/>
            <a:ext cx="6786610" cy="17543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Логопедическая мозаика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cstate="print" r:embed="rId2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642910" y="285728"/>
            <a:ext cx="7572428" cy="1928826"/>
          </a:xfrm>
          <a:prstGeom prst="star12">
            <a:avLst/>
          </a:prstGeom>
          <a:blipFill>
            <a:blip cstate="print"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solidFill>
                  <a:schemeClr val="bg2">
                    <a:lumMod val="10000"/>
                  </a:schemeClr>
                </a:solidFill>
              </a:rPr>
              <a:t>Комплекс </a:t>
            </a:r>
            <a:r>
              <a:rPr dirty="0" err="1" lang="ru-RU" smtClean="0" sz="2400">
                <a:solidFill>
                  <a:schemeClr val="bg2">
                    <a:lumMod val="10000"/>
                  </a:schemeClr>
                </a:solidFill>
              </a:rPr>
              <a:t>лого-массажа</a:t>
            </a:r>
            <a:endParaRPr dirty="0" lang="ru-RU" smtClean="0" sz="240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dirty="0" lang="ru-RU" smtClean="0" sz="2400">
                <a:solidFill>
                  <a:schemeClr val="bg2">
                    <a:lumMod val="10000"/>
                  </a:schemeClr>
                </a:solidFill>
              </a:rPr>
              <a:t>Цель:  активизация «активных точек».</a:t>
            </a:r>
            <a:endParaRPr dirty="0" lang="ru-RU" sz="24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5286380" y="2000240"/>
            <a:ext cx="2872690" cy="285752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cstate="print" r:embed="rId5"/>
          <a:stretch>
            <a:fillRect/>
          </a:stretch>
        </p:blipFill>
        <p:spPr bwMode="auto">
          <a:xfrm>
            <a:off x="785786" y="3500438"/>
            <a:ext cx="3786214" cy="278608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88_16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4548196" cy="3027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0-конечная звезда 4"/>
          <p:cNvSpPr/>
          <p:nvPr/>
        </p:nvSpPr>
        <p:spPr>
          <a:xfrm>
            <a:off x="1142976" y="285728"/>
            <a:ext cx="6858016" cy="2428892"/>
          </a:xfrm>
          <a:prstGeom prst="star10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 психологического комфорта.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создание психологической базы речи. </a:t>
            </a:r>
          </a:p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0_2116a_1b7c470_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071810"/>
            <a:ext cx="3929090" cy="3319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c90ede420ad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928802"/>
            <a:ext cx="5643602" cy="3643338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«</a:t>
            </a:r>
            <a:r>
              <a:rPr lang="ru-RU" i="1" dirty="0" smtClean="0"/>
              <a:t>Логопедическая </a:t>
            </a:r>
            <a:r>
              <a:rPr lang="ru-RU" i="1" dirty="0" smtClean="0">
                <a:solidFill>
                  <a:srgbClr val="FF0000"/>
                </a:solidFill>
              </a:rPr>
              <a:t>мо</a:t>
            </a:r>
            <a:r>
              <a:rPr lang="ru-RU" i="1" dirty="0" smtClean="0">
                <a:solidFill>
                  <a:srgbClr val="0070C0"/>
                </a:solidFill>
              </a:rPr>
              <a:t>за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ка</a:t>
            </a:r>
            <a:r>
              <a:rPr lang="ru-RU" i="1" dirty="0" smtClean="0"/>
              <a:t>» – это авторская программа по укреплению и сохранению здоровья детей с дефицитом внимания, памяти и речевыми нарушениями.</a:t>
            </a:r>
            <a:endParaRPr lang="ru-RU" i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428860" y="214290"/>
            <a:ext cx="5786478" cy="1928826"/>
          </a:xfrm>
          <a:prstGeom prst="horizontalScroll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2D05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Береги платье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снову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, а здоровье смолоду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. (пословица)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Almost_Complete_Puzzle.245145219_s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8925">
            <a:off x="756042" y="4667708"/>
            <a:ext cx="1626968" cy="1360707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cstate="print" r:embed="rId2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i="1" lang="ru-RU" smtClean="0"/>
              <a:t>Крылова Елена Анатольевна</a:t>
            </a:r>
            <a:br>
              <a:rPr dirty="0" i="1" lang="ru-RU" smtClean="0"/>
            </a:br>
            <a:r>
              <a:rPr dirty="0" i="1" lang="ru-RU" smtClean="0" sz="3600"/>
              <a:t>Учитель-логопед высшей квалификационной категории.</a:t>
            </a:r>
            <a:endParaRPr dirty="0" i="1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4186238" cy="4340237"/>
          </a:xfrm>
        </p:spPr>
        <p:txBody>
          <a:bodyPr>
            <a:normAutofit fontScale="92500" lnSpcReduction="10000"/>
          </a:bodyPr>
          <a:lstStyle/>
          <a:p>
            <a:r>
              <a:rPr dirty="0" lang="ru-RU" smtClean="0" sz="2800"/>
              <a:t>Закончила ЛПУ №1 имени Н.А.Некрасова по специальности учитель начальных классов в 1989 году.</a:t>
            </a:r>
          </a:p>
          <a:p>
            <a:endParaRPr dirty="0" lang="ru-RU" smtClean="0" sz="2800"/>
          </a:p>
          <a:p>
            <a:r>
              <a:rPr dirty="0" lang="ru-RU" smtClean="0" sz="2800"/>
              <a:t>В 1997 году окончила СПБРГПУ имени А.И.Герцена по специальности учитель-логопед.</a:t>
            </a:r>
            <a:endParaRPr dirty="0" lang="ru-RU" sz="2800"/>
          </a:p>
        </p:txBody>
      </p:sp>
      <p:pic>
        <p:nvPicPr>
          <p:cNvPr descr="Крылова 019.jpg" id="4" name="Рисунок 3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5214942" y="1928802"/>
            <a:ext cx="3357586" cy="3822694"/>
          </a:xfrm>
          <a:prstGeom prst="rect">
            <a:avLst/>
          </a:prstGeom>
          <a:ln cap="rnd" w="127000">
            <a:solidFill>
              <a:srgbClr val="FFFFFF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Сохранение и укрепление здоровья учащихся;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Помощь в овладении школьной программы;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Развитие внимания, памяти, мышления;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Воспитание здорового образа жизни.</a:t>
            </a:r>
          </a:p>
          <a:p>
            <a:pPr>
              <a:buFont typeface="Wingdings" pitchFamily="2" charset="2"/>
              <a:buChar char="v"/>
            </a:pPr>
            <a:endParaRPr lang="ru-RU" sz="2800" i="1" dirty="0"/>
          </a:p>
        </p:txBody>
      </p:sp>
      <p:sp>
        <p:nvSpPr>
          <p:cNvPr id="4" name="Волна 3"/>
          <p:cNvSpPr/>
          <p:nvPr/>
        </p:nvSpPr>
        <p:spPr>
          <a:xfrm>
            <a:off x="1357290" y="214290"/>
            <a:ext cx="6429420" cy="142876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Задачами программы является: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857628"/>
            <a:ext cx="6715172" cy="2500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ав</a:t>
            </a:r>
            <a:endParaRPr lang="ru-RU" dirty="0"/>
          </a:p>
        </p:txBody>
      </p:sp>
      <p:sp>
        <p:nvSpPr>
          <p:cNvPr id="6" name="10-конечная звезда 5"/>
          <p:cNvSpPr/>
          <p:nvPr/>
        </p:nvSpPr>
        <p:spPr>
          <a:xfrm>
            <a:off x="571472" y="214290"/>
            <a:ext cx="7786742" cy="2286016"/>
          </a:xfrm>
          <a:prstGeom prst="star10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rgbClr val="92D05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Комплекс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упражнений по развитию кожных ощущений и мелкой моторики</a:t>
            </a:r>
          </a:p>
          <a:p>
            <a:pPr algn="ctr"/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активизация непроизвольного внимания, увеличение пальчиковой подвижности.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500570"/>
            <a:ext cx="228598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G_08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57554" y="2857496"/>
            <a:ext cx="2571768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Крылова 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572008"/>
            <a:ext cx="2143140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1" descr="IMG_09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429388" y="2928934"/>
            <a:ext cx="2428892" cy="1428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2725" y="4786322"/>
            <a:ext cx="2152679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57200" y="1857365"/>
            <a:ext cx="185710" cy="214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2" name="Picture 12" descr="IMG_09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5720" y="2786058"/>
            <a:ext cx="2571768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cstate="print" r:embed="rId3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конечная звезда 4"/>
          <p:cNvSpPr/>
          <p:nvPr/>
        </p:nvSpPr>
        <p:spPr>
          <a:xfrm>
            <a:off x="3214678" y="0"/>
            <a:ext cx="4643470" cy="3000396"/>
          </a:xfrm>
          <a:prstGeom prst="star10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i="1" lang="ru-RU" smtClean="0" sz="2000">
                <a:solidFill>
                  <a:schemeClr val="tx2">
                    <a:lumMod val="75000"/>
                  </a:schemeClr>
                </a:solidFill>
              </a:rPr>
              <a:t>Комплекс</a:t>
            </a:r>
            <a:r>
              <a:rPr dirty="0" i="1" lang="ru-RU" smtClean="0" sz="2000">
                <a:solidFill>
                  <a:schemeClr val="tx2">
                    <a:lumMod val="75000"/>
                  </a:schemeClr>
                </a:solidFill>
              </a:rPr>
              <a:t> упражнений с использованием напольных сенсорных дорожек.</a:t>
            </a:r>
          </a:p>
          <a:p>
            <a:pPr algn="ctr"/>
            <a:endParaRPr dirty="0" i="1" lang="ru-RU" smtClean="0" sz="2000">
              <a:solidFill>
                <a:schemeClr val="tx2">
                  <a:lumMod val="75000"/>
                </a:schemeClr>
              </a:solidFill>
            </a:endParaRPr>
          </a:p>
          <a:p>
            <a:r>
              <a:rPr b="1" dirty="0" lang="ru-RU" smtClean="0" sz="2000">
                <a:solidFill>
                  <a:schemeClr val="tx2">
                    <a:lumMod val="75000"/>
                  </a:schemeClr>
                </a:solidFill>
              </a:rPr>
              <a:t>Цель</a:t>
            </a:r>
            <a:r>
              <a:rPr dirty="0" lang="ru-RU" smtClean="0" sz="2000">
                <a:solidFill>
                  <a:schemeClr val="tx2">
                    <a:lumMod val="75000"/>
                  </a:schemeClr>
                </a:solidFill>
              </a:rPr>
              <a:t>: механическая стимуляция стоп, профилактика плоскостопия.</a:t>
            </a:r>
            <a:endParaRPr dirty="0" lang="ru-RU" sz="20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/>
          <a:srcRect/>
          <a:stretch>
            <a:fillRect/>
          </a:stretch>
        </p:blipFill>
        <p:spPr bwMode="auto">
          <a:xfrm rot="21367939">
            <a:off x="621438" y="644742"/>
            <a:ext cx="2224803" cy="1556632"/>
          </a:xfrm>
          <a:prstGeom prst="plaque">
            <a:avLst/>
          </a:prstGeom>
          <a:ln cap="rnd" w="127000">
            <a:solidFill>
              <a:srgbClr val="FFFFFF"/>
            </a:solidFill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6572264" y="3786190"/>
            <a:ext cx="2143140" cy="2071702"/>
          </a:xfrm>
          <a:prstGeom prst="plaque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dir="t" rig="threePt"/>
          </a:scene3d>
        </p:spPr>
      </p:pic>
      <p:pic>
        <p:nvPicPr>
          <p:cNvPr id="2056" name="Picture 8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28596" y="4286256"/>
            <a:ext cx="2428872" cy="2143116"/>
          </a:xfrm>
          <a:prstGeom prst="plaque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2057" name="Picture 9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7358082" y="1928802"/>
            <a:ext cx="1428760" cy="1643074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rrowheads="1" noChangeAspect="1"/>
          </p:cNvPicPr>
          <p:nvPr/>
        </p:nvPicPr>
        <p:blipFill>
          <a:blip cstate="print" r:embed="rId8"/>
          <a:srcRect b="61"/>
          <a:stretch>
            <a:fillRect/>
          </a:stretch>
        </p:blipFill>
        <p:spPr bwMode="auto">
          <a:xfrm>
            <a:off x="357158" y="2643182"/>
            <a:ext cx="2643206" cy="1285884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IMG_0866" id="9" name="Picture 8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>
          <a:xfrm>
            <a:off x="3500430" y="3143248"/>
            <a:ext cx="278608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1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1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16-конечная звезда 4"/>
          <p:cNvSpPr/>
          <p:nvPr/>
        </p:nvSpPr>
        <p:spPr>
          <a:xfrm>
            <a:off x="0" y="0"/>
            <a:ext cx="9144000" cy="2214554"/>
          </a:xfrm>
          <a:prstGeom prst="star16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Музыкальный комплекс, основанный  на связи звуковых колебаний с ощущениями движений.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Цель: развитие слухового внимания, памяти, чувства ритма, ассоциативного мышления.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500306"/>
            <a:ext cx="2357454" cy="1769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857760"/>
            <a:ext cx="2143140" cy="1659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429132"/>
            <a:ext cx="2357422" cy="1833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357298"/>
            <a:ext cx="2057875" cy="1876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415340"/>
            <a:ext cx="2071702" cy="1942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714884"/>
            <a:ext cx="1785950" cy="16172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cstate="print" r:embed="rId2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4" name="10-конечная звезда 3"/>
          <p:cNvSpPr/>
          <p:nvPr/>
        </p:nvSpPr>
        <p:spPr>
          <a:xfrm>
            <a:off x="928662" y="285728"/>
            <a:ext cx="6929486" cy="1857388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000">
                <a:solidFill>
                  <a:schemeClr val="accent1">
                    <a:lumMod val="50000"/>
                  </a:schemeClr>
                </a:solidFill>
              </a:rPr>
              <a:t>Дыхательный комплекс.</a:t>
            </a:r>
          </a:p>
          <a:p>
            <a:pPr algn="ctr"/>
            <a:endParaRPr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dirty="0" lang="ru-RU" smtClean="0" sz="2000">
                <a:solidFill>
                  <a:schemeClr val="accent1">
                    <a:lumMod val="50000"/>
                  </a:schemeClr>
                </a:solidFill>
              </a:rPr>
              <a:t>Цель: развитие диафрагмального , речевого дыхания</a:t>
            </a:r>
            <a:endParaRPr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descr="Крылова 008.jpg" id="5" name="Содержимое 4"/>
          <p:cNvPicPr>
            <a:picLocks noChangeAspect="1" noGrp="1"/>
          </p:cNvPicPr>
          <p:nvPr>
            <p:ph idx="1"/>
          </p:nvPr>
        </p:nvPicPr>
        <p:blipFill>
          <a:blip cstate="print" r:embed="rId3"/>
          <a:stretch>
            <a:fillRect/>
          </a:stretch>
        </p:blipFill>
        <p:spPr>
          <a:xfrm>
            <a:off x="1785918" y="4500570"/>
            <a:ext cx="2214578" cy="1968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descr="IMG_0872" id="6" name="Picture 9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>
          <a:xfrm>
            <a:off x="5357818" y="4572008"/>
            <a:ext cx="2214578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descr="IMG_0869" id="7" name="Picture 8"/>
          <p:cNvPicPr>
            <a:picLocks noChangeArrowheads="1" noChangeAspect="1"/>
          </p:cNvPicPr>
          <p:nvPr/>
        </p:nvPicPr>
        <p:blipFill>
          <a:blip cstate="print" r:embed="rId5"/>
          <a:srcRect b="45" r="59"/>
          <a:stretch>
            <a:fillRect/>
          </a:stretch>
        </p:blipFill>
        <p:spPr>
          <a:xfrm>
            <a:off x="571472" y="2143116"/>
            <a:ext cx="262981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algn="tl" blurRad="50000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descr="Крылова 011.jpg" id="8" name="Рисунок 7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6286512" y="2214554"/>
            <a:ext cx="2571768" cy="1928301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algn="tl" blurRad="36195" dir="11400000" dist="12700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dir="t" rig="soft"/>
          </a:scene3d>
          <a:sp3d contourW="12700" prstMaterial="matte">
            <a:bevelT h="50800" w="6350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3500430" y="2214554"/>
            <a:ext cx="2357454" cy="185738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cstate="print" r:embed="rId2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1428728" y="357166"/>
            <a:ext cx="6643734" cy="2000264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solidFill>
                  <a:srgbClr val="002060"/>
                </a:solidFill>
              </a:rPr>
              <a:t>Игровой комплекс.</a:t>
            </a:r>
          </a:p>
          <a:p>
            <a:pPr algn="ctr"/>
            <a:r>
              <a:rPr dirty="0" lang="ru-RU" smtClean="0" sz="2400">
                <a:solidFill>
                  <a:srgbClr val="002060"/>
                </a:solidFill>
              </a:rPr>
              <a:t>Цель: развитие познавательных процессов.</a:t>
            </a:r>
            <a:endParaRPr dirty="0" lang="ru-RU" sz="240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571472" y="2214554"/>
            <a:ext cx="2286016" cy="171451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IMG_0912" id="6" name="Picture 9"/>
          <p:cNvPicPr>
            <a:picLocks noChangeArrowheads="1"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3214678" y="2357430"/>
            <a:ext cx="2643206" cy="392909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6500826" y="2143116"/>
            <a:ext cx="2200816" cy="1928826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HeroicExtremeLeftFacing"/>
            <a:lightRig dir="t" rig="threePt">
              <a:rot lat="0" lon="0" rev="2700000"/>
            </a:lightRig>
          </a:scene3d>
          <a:sp3d>
            <a:bevelT h="50800" w="63500"/>
          </a:sp3d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642910" y="4357694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dir="t" rig="threePt"/>
          </a:scene3d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7"/>
          <a:stretch>
            <a:fillRect/>
          </a:stretch>
        </p:blipFill>
        <p:spPr bwMode="auto">
          <a:xfrm>
            <a:off x="6215074" y="4572008"/>
            <a:ext cx="1857388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dir="t" rig="threePt"/>
          </a:scene3d>
        </p:spPr>
      </p:pic>
    </p:spTree>
  </p:cSld>
  <p:clrMapOvr>
    <a:masterClrMapping/>
  </p:clrMapOvr>
  <p:transition spd="med">
    <p:wheel spokes="8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205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Крылова Елена Анатольевна Учитель-логопед высшей квалификационной категории.</vt:lpstr>
      <vt:lpstr>Слайд 4</vt:lpstr>
      <vt:lpstr>ав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Учитель информатики</cp:lastModifiedBy>
  <cp:revision>40</cp:revision>
  <dcterms:created xsi:type="dcterms:W3CDTF">2011-08-29T13:42:32Z</dcterms:created>
  <dcterms:modified xsi:type="dcterms:W3CDTF">2011-09-05T08:05:33Z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1547588</vt:lpwstr>
  </property>
  <property fmtid="{D5CDD505-2E9C-101B-9397-08002B2CF9AE}" name="NXPowerLiteSettings" pid="3">
    <vt:lpwstr>F5200358026400</vt:lpwstr>
  </property>
  <property fmtid="{D5CDD505-2E9C-101B-9397-08002B2CF9AE}" name="NXPowerLiteVersion" pid="4">
    <vt:lpwstr>D4.3.1</vt:lpwstr>
  </property>
</Properties>
</file>